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8" r:id="rId3"/>
    <p:sldId id="257" r:id="rId4"/>
    <p:sldId id="259" r:id="rId5"/>
    <p:sldId id="261" r:id="rId6"/>
    <p:sldId id="265" r:id="rId7"/>
    <p:sldId id="262" r:id="rId8"/>
    <p:sldId id="266" r:id="rId9"/>
    <p:sldId id="267" r:id="rId10"/>
    <p:sldId id="268" r:id="rId11"/>
    <p:sldId id="269" r:id="rId12"/>
    <p:sldId id="270" r:id="rId13"/>
    <p:sldId id="264" r:id="rId14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howGuides="1">
      <p:cViewPr varScale="1">
        <p:scale>
          <a:sx n="155" d="100"/>
          <a:sy n="155" d="100"/>
        </p:scale>
        <p:origin x="498" y="14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261D5D-6E14-4F2C-B938-AC0232A47A5D}" type="datetimeFigureOut">
              <a:rPr lang="ru-RU" smtClean="0"/>
              <a:t>18.09.2024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549E14-8172-47D5-AAD6-ABE62A2AC08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113446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261D5D-6E14-4F2C-B938-AC0232A47A5D}" type="datetimeFigureOut">
              <a:rPr lang="ru-RU" smtClean="0"/>
              <a:t>18.09.2024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549E14-8172-47D5-AAD6-ABE62A2AC08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841797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261D5D-6E14-4F2C-B938-AC0232A47A5D}" type="datetimeFigureOut">
              <a:rPr lang="ru-RU" smtClean="0"/>
              <a:t>18.09.2024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549E14-8172-47D5-AAD6-ABE62A2AC08B}" type="slidenum">
              <a:rPr lang="ru-RU" smtClean="0"/>
              <a:t>‹#›</a:t>
            </a:fld>
            <a:endParaRPr lang="ru-RU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34443016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261D5D-6E14-4F2C-B938-AC0232A47A5D}" type="datetimeFigureOut">
              <a:rPr lang="ru-RU" smtClean="0"/>
              <a:t>18.09.2024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549E14-8172-47D5-AAD6-ABE62A2AC08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4049276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261D5D-6E14-4F2C-B938-AC0232A47A5D}" type="datetimeFigureOut">
              <a:rPr lang="ru-RU" smtClean="0"/>
              <a:t>18.09.2024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549E14-8172-47D5-AAD6-ABE62A2AC08B}" type="slidenum">
              <a:rPr lang="ru-RU" smtClean="0"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10814689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261D5D-6E14-4F2C-B938-AC0232A47A5D}" type="datetimeFigureOut">
              <a:rPr lang="ru-RU" smtClean="0"/>
              <a:t>18.09.2024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549E14-8172-47D5-AAD6-ABE62A2AC08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4450350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261D5D-6E14-4F2C-B938-AC0232A47A5D}" type="datetimeFigureOut">
              <a:rPr lang="ru-RU" smtClean="0"/>
              <a:t>18.09.2024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549E14-8172-47D5-AAD6-ABE62A2AC08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8598931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261D5D-6E14-4F2C-B938-AC0232A47A5D}" type="datetimeFigureOut">
              <a:rPr lang="ru-RU" smtClean="0"/>
              <a:t>18.09.2024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549E14-8172-47D5-AAD6-ABE62A2AC08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153991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261D5D-6E14-4F2C-B938-AC0232A47A5D}" type="datetimeFigureOut">
              <a:rPr lang="ru-RU" smtClean="0"/>
              <a:t>18.09.2024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549E14-8172-47D5-AAD6-ABE62A2AC08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469759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261D5D-6E14-4F2C-B938-AC0232A47A5D}" type="datetimeFigureOut">
              <a:rPr lang="ru-RU" smtClean="0"/>
              <a:t>18.09.2024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549E14-8172-47D5-AAD6-ABE62A2AC08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895651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261D5D-6E14-4F2C-B938-AC0232A47A5D}" type="datetimeFigureOut">
              <a:rPr lang="ru-RU" smtClean="0"/>
              <a:t>18.09.2024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549E14-8172-47D5-AAD6-ABE62A2AC08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391753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261D5D-6E14-4F2C-B938-AC0232A47A5D}" type="datetimeFigureOut">
              <a:rPr lang="ru-RU" smtClean="0"/>
              <a:t>18.09.2024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549E14-8172-47D5-AAD6-ABE62A2AC08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785742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261D5D-6E14-4F2C-B938-AC0232A47A5D}" type="datetimeFigureOut">
              <a:rPr lang="ru-RU" smtClean="0"/>
              <a:t>18.09.2024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549E14-8172-47D5-AAD6-ABE62A2AC08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323136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261D5D-6E14-4F2C-B938-AC0232A47A5D}" type="datetimeFigureOut">
              <a:rPr lang="ru-RU" smtClean="0"/>
              <a:t>18.09.2024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549E14-8172-47D5-AAD6-ABE62A2AC08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971587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261D5D-6E14-4F2C-B938-AC0232A47A5D}" type="datetimeFigureOut">
              <a:rPr lang="ru-RU" smtClean="0"/>
              <a:t>18.09.2024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549E14-8172-47D5-AAD6-ABE62A2AC08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773730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261D5D-6E14-4F2C-B938-AC0232A47A5D}" type="datetimeFigureOut">
              <a:rPr lang="ru-RU" smtClean="0"/>
              <a:t>18.09.2024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549E14-8172-47D5-AAD6-ABE62A2AC08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513809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261D5D-6E14-4F2C-B938-AC0232A47A5D}" type="datetimeFigureOut">
              <a:rPr lang="ru-RU" smtClean="0"/>
              <a:t>18.09.2024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17549E14-8172-47D5-AAD6-ABE62A2AC08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713553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2818" y="679249"/>
            <a:ext cx="9083798" cy="3843323"/>
          </a:xfrm>
        </p:spPr>
        <p:txBody>
          <a:bodyPr>
            <a:noAutofit/>
          </a:bodyPr>
          <a:lstStyle/>
          <a:p>
            <a:pPr algn="ctr"/>
            <a:r>
              <a:rPr lang="ru-RU" sz="6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</a:t>
            </a:r>
            <a:r>
              <a:rPr lang="ru-RU" sz="6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ромежуточная и итоговая аттестация учащихся  </a:t>
            </a:r>
            <a:r>
              <a:rPr lang="en-US" sz="6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III </a:t>
            </a:r>
            <a:r>
              <a:rPr lang="ru-RU" sz="6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уровня обучения</a:t>
            </a:r>
            <a:endParaRPr lang="ru-RU" sz="60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84672" y="4050832"/>
            <a:ext cx="9514936" cy="2643265"/>
          </a:xfrm>
        </p:spPr>
        <p:txBody>
          <a:bodyPr>
            <a:normAutofit/>
          </a:bodyPr>
          <a:lstStyle/>
          <a:p>
            <a:endParaRPr lang="ru-RU" sz="2400" b="1" dirty="0" smtClean="0">
              <a:solidFill>
                <a:schemeClr val="accent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8" algn="l"/>
            <a:endParaRPr lang="ru-RU" sz="2000" b="1" dirty="0" smtClean="0">
              <a:solidFill>
                <a:schemeClr val="accent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8" algn="l"/>
            <a:r>
              <a:rPr lang="ru-RU" sz="2000" b="1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Уварова Наталья Ивановна, </a:t>
            </a:r>
          </a:p>
          <a:p>
            <a:pPr lvl="8" algn="l"/>
            <a:r>
              <a:rPr lang="ru-RU" sz="2000" b="1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заместитель директора по учебной работе </a:t>
            </a:r>
          </a:p>
          <a:p>
            <a:pPr lvl="8" algn="l"/>
            <a:r>
              <a:rPr lang="ru-RU" sz="2000" b="1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МБОУ «Гимназия №3»</a:t>
            </a:r>
          </a:p>
          <a:p>
            <a:r>
              <a:rPr lang="ru-RU" dirty="0" smtClean="0"/>
              <a:t>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9173267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5779" y="151070"/>
            <a:ext cx="8229600" cy="778098"/>
          </a:xfrm>
        </p:spPr>
        <p:txBody>
          <a:bodyPr>
            <a:normAutofit fontScale="90000"/>
          </a:bodyPr>
          <a:lstStyle/>
          <a:p>
            <a:r>
              <a:rPr lang="ru-RU" sz="4000" b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Аттестат особого образца </a:t>
            </a:r>
            <a:r>
              <a:rPr lang="en-US" sz="4000" b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 </a:t>
            </a:r>
            <a:r>
              <a:rPr lang="ru-RU" sz="4000" b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степени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90168" y="929168"/>
            <a:ext cx="8229600" cy="5400600"/>
          </a:xfrm>
        </p:spPr>
        <p:txBody>
          <a:bodyPr>
            <a:normAutofit fontScale="92500"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ru-RU" dirty="0"/>
              <a:t>	</a:t>
            </a:r>
            <a:r>
              <a:rPr lang="ru-RU" sz="2400" dirty="0">
                <a:solidFill>
                  <a:srgbClr val="FF0000"/>
                </a:solidFill>
              </a:rPr>
              <a:t>не менее </a:t>
            </a:r>
            <a:r>
              <a:rPr lang="ru-RU" sz="24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70 баллов </a:t>
            </a:r>
            <a:r>
              <a:rPr lang="ru-RU" sz="2400" dirty="0">
                <a:solidFill>
                  <a:srgbClr val="FF0000"/>
                </a:solidFill>
              </a:rPr>
              <a:t>на ЕГЭ </a:t>
            </a:r>
            <a:r>
              <a:rPr lang="ru-RU" sz="2400" u="sng" dirty="0">
                <a:solidFill>
                  <a:srgbClr val="FF0000"/>
                </a:solidFill>
              </a:rPr>
              <a:t>по учебному предмету «Русский язык» и </a:t>
            </a:r>
            <a:r>
              <a:rPr lang="ru-RU" sz="2400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не менее 70 баллов </a:t>
            </a:r>
            <a:r>
              <a:rPr lang="ru-RU" sz="2400" u="sng" dirty="0">
                <a:solidFill>
                  <a:srgbClr val="FF0000"/>
                </a:solidFill>
              </a:rPr>
              <a:t>на ЕГЭ по одному из сдаваемых учебных предметов</a:t>
            </a:r>
            <a:r>
              <a:rPr lang="ru-RU" sz="2400" dirty="0">
                <a:solidFill>
                  <a:srgbClr val="FF0000"/>
                </a:solidFill>
              </a:rPr>
              <a:t>, либо 5 баллов на ЕГЭ  по учебному предмету «Математика» базового уровня </a:t>
            </a:r>
            <a:r>
              <a:rPr lang="ru-RU" sz="2400" u="sng" dirty="0">
                <a:solidFill>
                  <a:srgbClr val="0070C0"/>
                </a:solidFill>
              </a:rPr>
              <a:t>(для выпускников, сдающих только учебные предметы «Русский язык» и «Математика» базового уровня);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sz="2400" dirty="0">
                <a:solidFill>
                  <a:srgbClr val="0070C0"/>
                </a:solidFill>
              </a:rPr>
              <a:t>	5 баллов по учебным предметам «Русский язык» и «Математика» (</a:t>
            </a:r>
            <a:r>
              <a:rPr lang="ru-RU" sz="2400" dirty="0">
                <a:solidFill>
                  <a:srgbClr val="0070C0"/>
                </a:solidFill>
              </a:rPr>
              <a:t>далее – обязательные учебные предметы) </a:t>
            </a:r>
            <a:r>
              <a:rPr lang="ru-RU" sz="2400" dirty="0">
                <a:solidFill>
                  <a:srgbClr val="0070C0"/>
                </a:solidFill>
              </a:rPr>
              <a:t>– в случае прохождения выпускником ГИА </a:t>
            </a:r>
            <a:r>
              <a:rPr lang="ru-RU" sz="2400" b="1" u="sng" dirty="0">
                <a:solidFill>
                  <a:srgbClr val="0070C0"/>
                </a:solidFill>
              </a:rPr>
              <a:t>в форме ГВЭ;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sz="2400" dirty="0">
                <a:solidFill>
                  <a:srgbClr val="0070C0"/>
                </a:solidFill>
              </a:rPr>
              <a:t>	</a:t>
            </a:r>
            <a:r>
              <a:rPr lang="ru-RU" sz="2400" dirty="0">
                <a:solidFill>
                  <a:srgbClr val="0070C0"/>
                </a:solidFill>
              </a:rPr>
              <a:t>5 баллов по обязательному учебному предмету, сдаваемого в форме ГВЭ, и не менее 70 баллов по обязательному учебному предмету , </a:t>
            </a:r>
            <a:r>
              <a:rPr lang="ru-RU" sz="2400" dirty="0">
                <a:solidFill>
                  <a:srgbClr val="0070C0"/>
                </a:solidFill>
              </a:rPr>
              <a:t>с</a:t>
            </a:r>
            <a:r>
              <a:rPr lang="ru-RU" sz="2400" dirty="0">
                <a:solidFill>
                  <a:srgbClr val="0070C0"/>
                </a:solidFill>
              </a:rPr>
              <a:t>даваемому в форме ЕГЭ – </a:t>
            </a:r>
            <a:r>
              <a:rPr lang="ru-RU" sz="2400" b="1" u="sng" dirty="0">
                <a:solidFill>
                  <a:srgbClr val="0070C0"/>
                </a:solidFill>
              </a:rPr>
              <a:t>в случае выбора выпускником различных форм прохождения ГИА (ЕГЭ и ГВЭ)</a:t>
            </a:r>
            <a:endParaRPr lang="ru-RU" sz="2400" b="1" u="sng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117561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90368" y="32008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b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Аттестат особого </a:t>
            </a:r>
            <a:r>
              <a:rPr lang="ru-RU" b="1" u="sng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образца </a:t>
            </a:r>
            <a:r>
              <a:rPr lang="en-US" b="1" u="sng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II </a:t>
            </a:r>
            <a:r>
              <a:rPr lang="ru-RU" b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степени </a:t>
            </a:r>
            <a:r>
              <a:rPr lang="ru-RU" b="1" dirty="0" smtClean="0">
                <a:solidFill>
                  <a:srgbClr val="FF0000"/>
                </a:solidFill>
              </a:rPr>
              <a:t/>
            </a:r>
            <a:br>
              <a:rPr lang="ru-RU" b="1" dirty="0" smtClean="0">
                <a:solidFill>
                  <a:srgbClr val="FF0000"/>
                </a:solidFill>
              </a:rPr>
            </a:br>
            <a:r>
              <a:rPr lang="ru-RU" sz="1800" dirty="0">
                <a:solidFill>
                  <a:srgbClr val="0070C0"/>
                </a:solidFill>
              </a:rPr>
              <a:t>Приказ Министерства </a:t>
            </a:r>
            <a:r>
              <a:rPr lang="ru-RU" sz="1800" dirty="0">
                <a:solidFill>
                  <a:srgbClr val="0070C0"/>
                </a:solidFill>
              </a:rPr>
              <a:t>просвещения Российской </a:t>
            </a:r>
            <a:r>
              <a:rPr lang="ru-RU" sz="1800" dirty="0">
                <a:solidFill>
                  <a:srgbClr val="0070C0"/>
                </a:solidFill>
              </a:rPr>
              <a:t>Федерации </a:t>
            </a:r>
            <a:r>
              <a:rPr lang="ru-RU" sz="1800" dirty="0">
                <a:solidFill>
                  <a:srgbClr val="0070C0"/>
                </a:solidFill>
              </a:rPr>
              <a:t>от 29 сентября 2023 № 730 г</a:t>
            </a:r>
            <a:r>
              <a:rPr lang="ru-RU" sz="1800" dirty="0">
                <a:solidFill>
                  <a:srgbClr val="0070C0"/>
                </a:solidFill>
              </a:rPr>
              <a:t>. Москва "Об утверждении </a:t>
            </a:r>
            <a:r>
              <a:rPr lang="ru-RU" sz="1800" dirty="0">
                <a:solidFill>
                  <a:srgbClr val="0070C0"/>
                </a:solidFill>
              </a:rPr>
              <a:t>Порядка и условий выдачи медалей </a:t>
            </a:r>
            <a:br>
              <a:rPr lang="ru-RU" sz="1800" dirty="0">
                <a:solidFill>
                  <a:srgbClr val="0070C0"/>
                </a:solidFill>
              </a:rPr>
            </a:br>
            <a:r>
              <a:rPr lang="ru-RU" sz="1800" dirty="0">
                <a:solidFill>
                  <a:srgbClr val="0070C0"/>
                </a:solidFill>
              </a:rPr>
              <a:t>«За </a:t>
            </a:r>
            <a:r>
              <a:rPr lang="ru-RU" sz="1800" dirty="0">
                <a:solidFill>
                  <a:srgbClr val="0070C0"/>
                </a:solidFill>
              </a:rPr>
              <a:t>особые успехи в </a:t>
            </a:r>
            <a:r>
              <a:rPr lang="ru-RU" sz="1800" dirty="0">
                <a:solidFill>
                  <a:srgbClr val="0070C0"/>
                </a:solidFill>
              </a:rPr>
              <a:t>учении» </a:t>
            </a:r>
            <a:r>
              <a:rPr lang="en-US" sz="1800" dirty="0">
                <a:solidFill>
                  <a:srgbClr val="0070C0"/>
                </a:solidFill>
              </a:rPr>
              <a:t>I </a:t>
            </a:r>
            <a:r>
              <a:rPr lang="ru-RU" sz="1800" dirty="0">
                <a:solidFill>
                  <a:srgbClr val="0070C0"/>
                </a:solidFill>
              </a:rPr>
              <a:t>и </a:t>
            </a:r>
            <a:r>
              <a:rPr lang="en-US" sz="1800" dirty="0">
                <a:solidFill>
                  <a:srgbClr val="0070C0"/>
                </a:solidFill>
              </a:rPr>
              <a:t>II </a:t>
            </a:r>
            <a:r>
              <a:rPr lang="ru-RU" sz="1800" dirty="0">
                <a:solidFill>
                  <a:srgbClr val="0070C0"/>
                </a:solidFill>
              </a:rPr>
              <a:t>степеней</a:t>
            </a:r>
            <a:r>
              <a:rPr lang="ru-RU" sz="1800" dirty="0">
                <a:solidFill>
                  <a:srgbClr val="0070C0"/>
                </a:solidFill>
              </a:rPr>
              <a:t/>
            </a:r>
            <a:br>
              <a:rPr lang="ru-RU" sz="1800" dirty="0">
                <a:solidFill>
                  <a:srgbClr val="0070C0"/>
                </a:solidFill>
              </a:rPr>
            </a:br>
            <a:endParaRPr lang="ru-RU" sz="1800" b="1" dirty="0">
              <a:solidFill>
                <a:srgbClr val="0070C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23133" y="1772598"/>
            <a:ext cx="8229600" cy="4525963"/>
          </a:xfrm>
        </p:spPr>
        <p:txBody>
          <a:bodyPr>
            <a:normAutofit/>
          </a:bodyPr>
          <a:lstStyle/>
          <a:p>
            <a:pPr algn="just"/>
            <a:r>
              <a:rPr lang="ru-RU" sz="3000" b="1" dirty="0">
                <a:solidFill>
                  <a:srgbClr val="0070C0"/>
                </a:solidFill>
              </a:rPr>
              <a:t>Аттестат </a:t>
            </a:r>
            <a:r>
              <a:rPr lang="en-US" sz="3000" b="1" dirty="0">
                <a:solidFill>
                  <a:srgbClr val="FF0000"/>
                </a:solidFill>
              </a:rPr>
              <a:t>c </a:t>
            </a:r>
            <a:r>
              <a:rPr lang="ru-RU" sz="3000" b="1" dirty="0">
                <a:solidFill>
                  <a:srgbClr val="FF0000"/>
                </a:solidFill>
              </a:rPr>
              <a:t>отличием </a:t>
            </a:r>
            <a:r>
              <a:rPr lang="ru-RU" sz="3000" b="1" dirty="0">
                <a:solidFill>
                  <a:srgbClr val="0070C0"/>
                </a:solidFill>
              </a:rPr>
              <a:t>сине-голубого</a:t>
            </a:r>
            <a:r>
              <a:rPr lang="en-US" sz="3000" b="1" dirty="0">
                <a:solidFill>
                  <a:srgbClr val="0070C0"/>
                </a:solidFill>
              </a:rPr>
              <a:t> </a:t>
            </a:r>
            <a:r>
              <a:rPr lang="ru-RU" sz="3000" b="1" dirty="0">
                <a:solidFill>
                  <a:srgbClr val="FF0000"/>
                </a:solidFill>
              </a:rPr>
              <a:t> цвета </a:t>
            </a:r>
            <a:r>
              <a:rPr lang="ru-RU" sz="3000" b="1" u="sng" dirty="0">
                <a:solidFill>
                  <a:schemeClr val="accent6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</a:t>
            </a:r>
            <a:r>
              <a:rPr lang="ru-RU" sz="3000" b="1" u="sng" dirty="0">
                <a:solidFill>
                  <a:schemeClr val="accent6">
                    <a:lumMod val="20000"/>
                    <a:lumOff val="80000"/>
                  </a:schemeClr>
                </a:solidFill>
              </a:rPr>
              <a:t> </a:t>
            </a:r>
            <a:r>
              <a:rPr lang="ru-RU" sz="3000" b="1" u="sng" dirty="0">
                <a:solidFill>
                  <a:schemeClr val="accent6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серебряным</a:t>
            </a:r>
            <a:r>
              <a:rPr lang="ru-RU" sz="3000" b="1" u="sng" dirty="0">
                <a:solidFill>
                  <a:schemeClr val="accent6">
                    <a:lumMod val="20000"/>
                    <a:lumOff val="80000"/>
                  </a:schemeClr>
                </a:solidFill>
              </a:rPr>
              <a:t> </a:t>
            </a:r>
            <a:r>
              <a:rPr lang="ru-RU" sz="3000" b="1" dirty="0">
                <a:solidFill>
                  <a:srgbClr val="FF0000"/>
                </a:solidFill>
              </a:rPr>
              <a:t>тиснением </a:t>
            </a:r>
            <a:r>
              <a:rPr lang="ru-RU" sz="3000" b="1" dirty="0">
                <a:solidFill>
                  <a:srgbClr val="0070C0"/>
                </a:solidFill>
              </a:rPr>
              <a:t>и медаль </a:t>
            </a:r>
            <a:r>
              <a:rPr lang="ru-RU" sz="3000" b="1" dirty="0">
                <a:solidFill>
                  <a:srgbClr val="FF0000"/>
                </a:solidFill>
              </a:rPr>
              <a:t>«</a:t>
            </a:r>
            <a:r>
              <a:rPr lang="ru-RU" sz="3000" b="1" dirty="0">
                <a:solidFill>
                  <a:srgbClr val="FF0000"/>
                </a:solidFill>
              </a:rPr>
              <a:t>За особые успехи в учении» </a:t>
            </a:r>
            <a:r>
              <a:rPr lang="en-US" sz="3000" b="1" dirty="0">
                <a:solidFill>
                  <a:srgbClr val="FF0000"/>
                </a:solidFill>
              </a:rPr>
              <a:t>II</a:t>
            </a:r>
            <a:r>
              <a:rPr lang="ru-RU" sz="3000" b="1" dirty="0">
                <a:solidFill>
                  <a:srgbClr val="FF0000"/>
                </a:solidFill>
              </a:rPr>
              <a:t> степени  </a:t>
            </a:r>
            <a:r>
              <a:rPr lang="ru-RU" sz="3000" b="1" dirty="0">
                <a:solidFill>
                  <a:srgbClr val="0070C0"/>
                </a:solidFill>
              </a:rPr>
              <a:t>вручается </a:t>
            </a:r>
            <a:r>
              <a:rPr lang="ru-RU" sz="3000" b="1" dirty="0">
                <a:solidFill>
                  <a:srgbClr val="0070C0"/>
                </a:solidFill>
              </a:rPr>
              <a:t>выпускникам, </a:t>
            </a:r>
            <a:r>
              <a:rPr lang="ru-RU" sz="2800" dirty="0">
                <a:solidFill>
                  <a:srgbClr val="FF0000"/>
                </a:solidFill>
              </a:rPr>
              <a:t>имеющим по всем учебным предметам, </a:t>
            </a:r>
            <a:r>
              <a:rPr lang="ru-RU" sz="2800" dirty="0" err="1">
                <a:solidFill>
                  <a:srgbClr val="FF0000"/>
                </a:solidFill>
              </a:rPr>
              <a:t>изучавшимся</a:t>
            </a:r>
            <a:r>
              <a:rPr lang="ru-RU" sz="2800" dirty="0">
                <a:solidFill>
                  <a:srgbClr val="FF0000"/>
                </a:solidFill>
              </a:rPr>
              <a:t> в соответствии </a:t>
            </a:r>
            <a:r>
              <a:rPr lang="ru-RU" sz="2800" dirty="0">
                <a:solidFill>
                  <a:srgbClr val="FF0000"/>
                </a:solidFill>
              </a:rPr>
              <a:t>с учебным </a:t>
            </a:r>
            <a:r>
              <a:rPr lang="ru-RU" sz="2800" dirty="0">
                <a:solidFill>
                  <a:srgbClr val="FF0000"/>
                </a:solidFill>
              </a:rPr>
              <a:t>планом,  </a:t>
            </a:r>
            <a:r>
              <a:rPr lang="ru-RU" sz="2800" b="1" dirty="0">
                <a:solidFill>
                  <a:srgbClr val="FF0000"/>
                </a:solidFill>
              </a:rPr>
              <a:t>итоговые</a:t>
            </a:r>
            <a:r>
              <a:rPr lang="ru-RU" sz="2800" dirty="0">
                <a:solidFill>
                  <a:srgbClr val="FF0000"/>
                </a:solidFill>
              </a:rPr>
              <a:t> оценки успеваемости </a:t>
            </a:r>
            <a:r>
              <a:rPr lang="ru-RU" sz="2800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"отлично" </a:t>
            </a:r>
            <a:r>
              <a:rPr lang="ru-RU" sz="2800" u="sng" dirty="0">
                <a:solidFill>
                  <a:srgbClr val="FF0000"/>
                </a:solidFill>
              </a:rPr>
              <a:t>и </a:t>
            </a:r>
            <a:r>
              <a:rPr lang="ru-RU" sz="2800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не более 2-х оценок «хорошо», </a:t>
            </a:r>
            <a:r>
              <a:rPr lang="ru-RU" dirty="0" smtClean="0">
                <a:solidFill>
                  <a:srgbClr val="FF0000"/>
                </a:solidFill>
              </a:rPr>
              <a:t>успешно </a:t>
            </a:r>
            <a:r>
              <a:rPr lang="ru-RU" dirty="0">
                <a:solidFill>
                  <a:srgbClr val="FF0000"/>
                </a:solidFill>
              </a:rPr>
              <a:t>прошедшим </a:t>
            </a:r>
            <a:r>
              <a:rPr lang="ru-RU" dirty="0" smtClean="0">
                <a:solidFill>
                  <a:srgbClr val="FF0000"/>
                </a:solidFill>
              </a:rPr>
              <a:t>ГИА (без учёта результатов, полученных при прохождении повторно ГИА) и </a:t>
            </a:r>
            <a:r>
              <a:rPr lang="ru-RU" b="1" dirty="0" smtClean="0">
                <a:solidFill>
                  <a:srgbClr val="FF0000"/>
                </a:solidFill>
              </a:rPr>
              <a:t>набравшим: </a:t>
            </a:r>
          </a:p>
          <a:p>
            <a:pPr algn="just"/>
            <a:endParaRPr lang="ru-RU" sz="3000" b="1" i="1" dirty="0">
              <a:solidFill>
                <a:srgbClr val="0070C0"/>
              </a:solidFill>
            </a:endParaRPr>
          </a:p>
          <a:p>
            <a:endParaRPr lang="ru-RU" i="1" dirty="0"/>
          </a:p>
        </p:txBody>
      </p:sp>
    </p:spTree>
    <p:extLst>
      <p:ext uri="{BB962C8B-B14F-4D97-AF65-F5344CB8AC3E}">
        <p14:creationId xmlns:p14="http://schemas.microsoft.com/office/powerpoint/2010/main" val="35595399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82594" y="114001"/>
            <a:ext cx="8583828" cy="778098"/>
          </a:xfrm>
        </p:spPr>
        <p:txBody>
          <a:bodyPr>
            <a:noAutofit/>
          </a:bodyPr>
          <a:lstStyle/>
          <a:p>
            <a:r>
              <a:rPr lang="ru-RU" b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Аттестат особого образца </a:t>
            </a:r>
            <a:r>
              <a:rPr lang="en-US" b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II</a:t>
            </a:r>
            <a:r>
              <a:rPr lang="en-US" b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b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степени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64524" y="1165860"/>
            <a:ext cx="9198941" cy="5400600"/>
          </a:xfrm>
        </p:spPr>
        <p:txBody>
          <a:bodyPr>
            <a:normAutofit lnSpcReduction="10000"/>
          </a:bodyPr>
          <a:lstStyle/>
          <a:p>
            <a:pPr algn="just">
              <a:buFont typeface="Wingdings" panose="05000000000000000000" pitchFamily="2" charset="2"/>
              <a:buChar char="Ø"/>
            </a:pPr>
            <a:r>
              <a:rPr lang="ru-RU" dirty="0"/>
              <a:t>	</a:t>
            </a:r>
            <a:r>
              <a:rPr lang="ru-RU" sz="24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не менее </a:t>
            </a:r>
            <a:r>
              <a:rPr lang="ru-RU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60</a:t>
            </a:r>
            <a:r>
              <a:rPr lang="ru-RU" sz="2400" dirty="0">
                <a:solidFill>
                  <a:srgbClr val="FF0000"/>
                </a:solidFill>
              </a:rPr>
              <a:t> баллов на ЕГЭ по учебному предмету «Русский язык» и </a:t>
            </a:r>
            <a:r>
              <a:rPr lang="ru-RU" sz="24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не менее </a:t>
            </a:r>
            <a:r>
              <a:rPr lang="ru-RU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60</a:t>
            </a:r>
            <a:r>
              <a:rPr lang="ru-RU" sz="2400" dirty="0">
                <a:solidFill>
                  <a:srgbClr val="FF0000"/>
                </a:solidFill>
              </a:rPr>
              <a:t> баллов на ЕГЭ по одному из сдаваемых учебных предметов, либо 5 баллов на ЕГЭ  по учебному предмету «Математика» базового уровня </a:t>
            </a:r>
            <a:r>
              <a:rPr lang="ru-RU" sz="2400" u="sng" dirty="0">
                <a:solidFill>
                  <a:srgbClr val="0070C0"/>
                </a:solidFill>
              </a:rPr>
              <a:t>(для выпускников, сдающих только учебные предметы «Русский язык» и «Математика» базового уровня);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sz="2400" dirty="0">
                <a:solidFill>
                  <a:srgbClr val="0070C0"/>
                </a:solidFill>
              </a:rPr>
              <a:t>	5 баллов по обязательным учебным предметам («Русский язык» и «Математика») - в случае прохождения выпускником ГИА </a:t>
            </a:r>
            <a:r>
              <a:rPr lang="ru-RU" sz="2400" b="1" u="sng" dirty="0">
                <a:solidFill>
                  <a:srgbClr val="0070C0"/>
                </a:solidFill>
              </a:rPr>
              <a:t>в форме ГВЭ;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sz="2400" dirty="0">
                <a:solidFill>
                  <a:srgbClr val="0070C0"/>
                </a:solidFill>
              </a:rPr>
              <a:t>	</a:t>
            </a:r>
            <a:r>
              <a:rPr lang="ru-RU" sz="2400" dirty="0">
                <a:solidFill>
                  <a:srgbClr val="0070C0"/>
                </a:solidFill>
              </a:rPr>
              <a:t>5 баллов по обязательному учебному предмету, сдаваемого в форме ГВЭ, и не менее </a:t>
            </a:r>
            <a:r>
              <a:rPr lang="ru-RU" sz="2400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60</a:t>
            </a:r>
            <a:r>
              <a:rPr lang="ru-RU" sz="2400" dirty="0">
                <a:solidFill>
                  <a:srgbClr val="0070C0"/>
                </a:solidFill>
              </a:rPr>
              <a:t> баллов по обязательному учебному предмету, </a:t>
            </a:r>
            <a:r>
              <a:rPr lang="ru-RU" sz="2400" dirty="0">
                <a:solidFill>
                  <a:srgbClr val="0070C0"/>
                </a:solidFill>
              </a:rPr>
              <a:t>с</a:t>
            </a:r>
            <a:r>
              <a:rPr lang="ru-RU" sz="2400" dirty="0">
                <a:solidFill>
                  <a:srgbClr val="0070C0"/>
                </a:solidFill>
              </a:rPr>
              <a:t>даваемому в форме ЕГЭ – </a:t>
            </a:r>
            <a:r>
              <a:rPr lang="ru-RU" sz="2400" b="1" u="sng" dirty="0">
                <a:solidFill>
                  <a:srgbClr val="0070C0"/>
                </a:solidFill>
              </a:rPr>
              <a:t>в случае выбора выпускником различных форм прохождения ГИА (ЕГЭ и ГВЭ)</a:t>
            </a:r>
            <a:endParaRPr lang="ru-RU" sz="2400" b="1" u="sng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733855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8000" i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СПАСИБО ЗА ВНИМАНИЕ!</a:t>
            </a:r>
            <a:endParaRPr lang="ru-RU" sz="8000" i="1" dirty="0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3740250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1474" y="158578"/>
            <a:ext cx="8596668" cy="1320800"/>
          </a:xfrm>
        </p:spPr>
        <p:txBody>
          <a:bodyPr/>
          <a:lstStyle/>
          <a:p>
            <a:r>
              <a:rPr lang="ru-RU" dirty="0" smtClean="0">
                <a:solidFill>
                  <a:srgbClr val="FF0000"/>
                </a:solidFill>
              </a:rPr>
              <a:t>Нормативные документы: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4" y="1259457"/>
            <a:ext cx="8596668" cy="5417388"/>
          </a:xfrm>
        </p:spPr>
        <p:txBody>
          <a:bodyPr>
            <a:normAutofit fontScale="92500" lnSpcReduction="20000"/>
          </a:bodyPr>
          <a:lstStyle/>
          <a:p>
            <a:r>
              <a:rPr lang="ru-RU" dirty="0" smtClean="0"/>
              <a:t>Федеральный закон от </a:t>
            </a:r>
            <a:r>
              <a:rPr lang="ru-RU" dirty="0"/>
              <a:t>29.12.2012 № 273-ФЗ «Об образовании в Российской Федерации», </a:t>
            </a:r>
            <a:endParaRPr lang="ru-RU" dirty="0" smtClean="0"/>
          </a:p>
          <a:p>
            <a:r>
              <a:rPr lang="ru-RU" dirty="0">
                <a:solidFill>
                  <a:srgbClr val="FF0000"/>
                </a:solidFill>
              </a:rPr>
              <a:t>Приказ Министерства просвещения РФ от 4.04.2023г. №233/552 «Об утверждении Порядка проведения ГИА по образовательным программам среднего общего образования</a:t>
            </a:r>
            <a:r>
              <a:rPr lang="ru-RU" dirty="0" smtClean="0">
                <a:solidFill>
                  <a:srgbClr val="FF0000"/>
                </a:solidFill>
              </a:rPr>
              <a:t>»;</a:t>
            </a:r>
            <a:endParaRPr lang="ru-RU" dirty="0">
              <a:solidFill>
                <a:srgbClr val="FF0000"/>
              </a:solidFill>
            </a:endParaRPr>
          </a:p>
          <a:p>
            <a:r>
              <a:rPr lang="ru-RU" dirty="0">
                <a:solidFill>
                  <a:schemeClr val="tx1"/>
                </a:solidFill>
              </a:rPr>
              <a:t>Приказ Министерства просвещения РФ от 5.10.2020г. № 546 </a:t>
            </a:r>
            <a:r>
              <a:rPr lang="ru-RU" dirty="0" smtClean="0">
                <a:solidFill>
                  <a:schemeClr val="tx1"/>
                </a:solidFill>
              </a:rPr>
              <a:t>«Об </a:t>
            </a:r>
            <a:r>
              <a:rPr lang="ru-RU" dirty="0">
                <a:solidFill>
                  <a:schemeClr val="tx1"/>
                </a:solidFill>
              </a:rPr>
              <a:t>утверждении Порядка заполнения, учёта и выдачи аттестатов об основном и среднем общем образовании и их дубликатов</a:t>
            </a:r>
            <a:r>
              <a:rPr lang="ru-RU" dirty="0" smtClean="0">
                <a:solidFill>
                  <a:schemeClr val="tx1"/>
                </a:solidFill>
              </a:rPr>
              <a:t>»;</a:t>
            </a:r>
            <a:endParaRPr lang="ru-RU" dirty="0">
              <a:solidFill>
                <a:schemeClr val="tx1"/>
              </a:solidFill>
            </a:endParaRPr>
          </a:p>
          <a:p>
            <a:r>
              <a:rPr lang="ru-RU" dirty="0">
                <a:solidFill>
                  <a:schemeClr val="tx1"/>
                </a:solidFill>
              </a:rPr>
              <a:t>Приказ Министерства просвещения РФ от 31.10.2023г. №813 «О внесении изменений в описание аттестата о среднем общем образовании/аттестата о среднем общем образовании с отличием и приложения к ним, утверждённым приказом Приказ Министерства просвещения РФ от 5.10.2020г. №545</a:t>
            </a:r>
            <a:r>
              <a:rPr lang="ru-RU" dirty="0" smtClean="0">
                <a:solidFill>
                  <a:schemeClr val="tx1"/>
                </a:solidFill>
              </a:rPr>
              <a:t>»;</a:t>
            </a:r>
            <a:endParaRPr lang="ru-RU" dirty="0">
              <a:solidFill>
                <a:schemeClr val="tx1"/>
              </a:solidFill>
            </a:endParaRPr>
          </a:p>
          <a:p>
            <a:r>
              <a:rPr lang="ru-RU" dirty="0">
                <a:solidFill>
                  <a:srgbClr val="FF0000"/>
                </a:solidFill>
              </a:rPr>
              <a:t>Приказ Министерства просвещения РФ от 29.09.2023г.№ 730 «Об утверждении Порядка и условий выдачи медалей «За особые успехи в учении </a:t>
            </a:r>
            <a:r>
              <a:rPr lang="en-US" dirty="0">
                <a:solidFill>
                  <a:srgbClr val="FF0000"/>
                </a:solidFill>
              </a:rPr>
              <a:t>I </a:t>
            </a:r>
            <a:r>
              <a:rPr lang="ru-RU" dirty="0">
                <a:solidFill>
                  <a:srgbClr val="FF0000"/>
                </a:solidFill>
              </a:rPr>
              <a:t>и</a:t>
            </a:r>
            <a:r>
              <a:rPr lang="en-US" dirty="0">
                <a:solidFill>
                  <a:srgbClr val="FF0000"/>
                </a:solidFill>
              </a:rPr>
              <a:t> II </a:t>
            </a:r>
            <a:r>
              <a:rPr lang="ru-RU" dirty="0">
                <a:solidFill>
                  <a:srgbClr val="FF0000"/>
                </a:solidFill>
              </a:rPr>
              <a:t>степеней</a:t>
            </a:r>
            <a:r>
              <a:rPr lang="ru-RU" dirty="0" smtClean="0">
                <a:solidFill>
                  <a:srgbClr val="FF0000"/>
                </a:solidFill>
              </a:rPr>
              <a:t>;</a:t>
            </a:r>
            <a:endParaRPr lang="ru-RU" dirty="0" smtClean="0">
              <a:solidFill>
                <a:srgbClr val="FF0000"/>
              </a:solidFill>
            </a:endParaRPr>
          </a:p>
          <a:p>
            <a:r>
              <a:rPr lang="ru-RU" dirty="0" smtClean="0">
                <a:solidFill>
                  <a:schemeClr val="tx1"/>
                </a:solidFill>
              </a:rPr>
              <a:t>Приказ </a:t>
            </a:r>
            <a:r>
              <a:rPr lang="ru-RU" dirty="0">
                <a:solidFill>
                  <a:schemeClr val="tx1"/>
                </a:solidFill>
              </a:rPr>
              <a:t>МО и Н РФ от </a:t>
            </a:r>
            <a:r>
              <a:rPr lang="ru-RU" dirty="0" smtClean="0">
                <a:solidFill>
                  <a:schemeClr val="tx1"/>
                </a:solidFill>
              </a:rPr>
              <a:t>17 декабря 2018 </a:t>
            </a:r>
            <a:r>
              <a:rPr lang="ru-RU" dirty="0">
                <a:solidFill>
                  <a:schemeClr val="tx1"/>
                </a:solidFill>
              </a:rPr>
              <a:t>г. N </a:t>
            </a:r>
            <a:r>
              <a:rPr lang="ru-RU" dirty="0" smtClean="0">
                <a:solidFill>
                  <a:schemeClr val="tx1"/>
                </a:solidFill>
              </a:rPr>
              <a:t>315 «О внесении изменений в порядок </a:t>
            </a:r>
            <a:r>
              <a:rPr lang="ru-RU" dirty="0">
                <a:solidFill>
                  <a:schemeClr val="tx1"/>
                </a:solidFill>
              </a:rPr>
              <a:t>заполнения, учета и выдачи аттестатов об основном общем и среднем общем образовании и их дубликатов</a:t>
            </a:r>
            <a:r>
              <a:rPr lang="ru-RU" dirty="0" smtClean="0">
                <a:solidFill>
                  <a:schemeClr val="tx1"/>
                </a:solidFill>
              </a:rPr>
              <a:t>»,</a:t>
            </a:r>
          </a:p>
          <a:p>
            <a:r>
              <a:rPr lang="ru-RU" dirty="0" smtClean="0">
                <a:solidFill>
                  <a:schemeClr val="tx1"/>
                </a:solidFill>
              </a:rPr>
              <a:t>Устав Гимназии,</a:t>
            </a:r>
          </a:p>
          <a:p>
            <a:r>
              <a:rPr lang="ru-RU" dirty="0">
                <a:solidFill>
                  <a:schemeClr val="tx1"/>
                </a:solidFill>
              </a:rPr>
              <a:t>Локальный акт гимназии </a:t>
            </a:r>
            <a:r>
              <a:rPr lang="ru-RU" dirty="0">
                <a:solidFill>
                  <a:schemeClr val="tx1"/>
                </a:solidFill>
              </a:rPr>
              <a:t>«Положение о текущем контроле </a:t>
            </a:r>
            <a:r>
              <a:rPr lang="ru-RU" dirty="0" smtClean="0">
                <a:solidFill>
                  <a:schemeClr val="tx1"/>
                </a:solidFill>
              </a:rPr>
              <a:t>успеваемости и </a:t>
            </a:r>
            <a:r>
              <a:rPr lang="ru-RU" dirty="0">
                <a:solidFill>
                  <a:schemeClr val="tx1"/>
                </a:solidFill>
              </a:rPr>
              <a:t>промежуточной аттестации учащихся»</a:t>
            </a:r>
          </a:p>
          <a:p>
            <a:endParaRPr lang="ru-RU" dirty="0" smtClean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1912311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4" y="138023"/>
            <a:ext cx="8596668" cy="1889185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700" b="1" u="sng" dirty="0"/>
              <a:t>Порядок осуществления текущего контроля в части выставления отметок за учебный период </a:t>
            </a:r>
            <a:r>
              <a:rPr lang="ru-RU" sz="2700" b="1" u="sng" dirty="0" smtClean="0"/>
              <a:t>(полугодие</a:t>
            </a:r>
            <a:r>
              <a:rPr lang="ru-RU" sz="2700" b="1" u="sng" dirty="0" smtClean="0"/>
              <a:t>) </a:t>
            </a:r>
            <a:br>
              <a:rPr lang="ru-RU" sz="2700" b="1" u="sng" dirty="0" smtClean="0"/>
            </a:br>
            <a:r>
              <a:rPr lang="ru-RU" sz="2200" b="1" dirty="0" smtClean="0"/>
              <a:t>(п.2.12 локального акта «Положение </a:t>
            </a:r>
            <a:r>
              <a:rPr lang="ru-RU" sz="2200" b="1" dirty="0"/>
              <a:t>о текущем </a:t>
            </a:r>
            <a:r>
              <a:rPr lang="ru-RU" sz="2200" b="1" dirty="0" smtClean="0"/>
              <a:t>контроле успеваемости и </a:t>
            </a:r>
            <a:r>
              <a:rPr lang="ru-RU" sz="2200" b="1" dirty="0"/>
              <a:t>промежуточной аттестации </a:t>
            </a:r>
            <a:r>
              <a:rPr lang="ru-RU" sz="2200" b="1" dirty="0" smtClean="0"/>
              <a:t>учащихся»</a:t>
            </a:r>
            <a:r>
              <a:rPr lang="ru-RU" b="1" dirty="0"/>
              <a:t/>
            </a:r>
            <a:br>
              <a:rPr lang="ru-RU" b="1" dirty="0"/>
            </a:b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4" y="2160589"/>
            <a:ext cx="8923866" cy="3880773"/>
          </a:xfrm>
        </p:spPr>
        <p:txBody>
          <a:bodyPr>
            <a:noAutofit/>
          </a:bodyPr>
          <a:lstStyle/>
          <a:p>
            <a:pPr algn="just"/>
            <a:r>
              <a:rPr lang="ru-RU" sz="2800" dirty="0">
                <a:solidFill>
                  <a:schemeClr val="tx1"/>
                </a:solidFill>
              </a:rPr>
              <a:t>Выставление отметок за учебный период </a:t>
            </a:r>
            <a:r>
              <a:rPr lang="ru-RU" sz="2800" dirty="0" smtClean="0">
                <a:solidFill>
                  <a:schemeClr val="tx1"/>
                </a:solidFill>
              </a:rPr>
              <a:t>(полугодие</a:t>
            </a:r>
            <a:r>
              <a:rPr lang="ru-RU" sz="2800" dirty="0">
                <a:solidFill>
                  <a:schemeClr val="tx1"/>
                </a:solidFill>
              </a:rPr>
              <a:t>) представляет собой </a:t>
            </a:r>
            <a:r>
              <a:rPr lang="ru-RU" sz="2800" b="1" dirty="0">
                <a:solidFill>
                  <a:schemeClr val="tx1"/>
                </a:solidFill>
              </a:rPr>
              <a:t>оценку качества освоения учащимися содержания </a:t>
            </a:r>
            <a:r>
              <a:rPr lang="ru-RU" sz="2800" b="1" dirty="0" smtClean="0">
                <a:solidFill>
                  <a:schemeClr val="tx1"/>
                </a:solidFill>
              </a:rPr>
              <a:t>того </a:t>
            </a:r>
            <a:r>
              <a:rPr lang="ru-RU" sz="2800" b="1" dirty="0">
                <a:solidFill>
                  <a:schemeClr val="tx1"/>
                </a:solidFill>
              </a:rPr>
              <a:t>или иного учебного предмета по итогам соответствующего учебного периода на основании результатов тематического текущего контроля успеваемости </a:t>
            </a:r>
            <a:r>
              <a:rPr lang="ru-RU" sz="2800" dirty="0">
                <a:solidFill>
                  <a:schemeClr val="tx1"/>
                </a:solidFill>
              </a:rPr>
              <a:t>учащихся внутри этого учебного периода</a:t>
            </a:r>
          </a:p>
        </p:txBody>
      </p:sp>
    </p:spTree>
    <p:extLst>
      <p:ext uri="{BB962C8B-B14F-4D97-AF65-F5344CB8AC3E}">
        <p14:creationId xmlns:p14="http://schemas.microsoft.com/office/powerpoint/2010/main" val="213608949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02048" y="257433"/>
            <a:ext cx="8596668" cy="1320800"/>
          </a:xfrm>
        </p:spPr>
        <p:txBody>
          <a:bodyPr>
            <a:noAutofit/>
          </a:bodyPr>
          <a:lstStyle/>
          <a:p>
            <a:pPr algn="ctr"/>
            <a:r>
              <a:rPr lang="ru-RU" sz="24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Выставление оценок за </a:t>
            </a:r>
            <a:r>
              <a:rPr lang="ru-RU" sz="2400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полугодие </a:t>
            </a:r>
            <a:r>
              <a:rPr lang="ru-RU" sz="24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производится в соответствии со средней оценкой за период, отображаемой в электронном журнале, следующим образом: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/>
            </a:r>
            <a:b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endParaRPr lang="ru-RU" sz="24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06800" y="1578233"/>
            <a:ext cx="9825488" cy="4718649"/>
          </a:xfrm>
        </p:spPr>
        <p:txBody>
          <a:bodyPr>
            <a:normAutofit fontScale="92500" lnSpcReduction="20000"/>
          </a:bodyPr>
          <a:lstStyle/>
          <a:p>
            <a:pPr indent="450215" algn="just"/>
            <a:r>
              <a:rPr lang="ru-RU" sz="2000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- при </a:t>
            </a:r>
            <a:r>
              <a:rPr lang="ru-RU" sz="20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средней оценке за период </a:t>
            </a:r>
            <a:r>
              <a:rPr lang="ru-RU" sz="20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от 4,60 до 5,00 </a:t>
            </a:r>
            <a:r>
              <a:rPr lang="ru-RU" sz="20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выставляется отметка </a:t>
            </a:r>
            <a:r>
              <a:rPr lang="ru-RU" sz="20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5</a:t>
            </a:r>
            <a:r>
              <a:rPr lang="ru-RU" sz="20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; </a:t>
            </a:r>
          </a:p>
          <a:p>
            <a:pPr indent="450215" algn="just"/>
            <a:r>
              <a:rPr lang="ru-RU" sz="20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- при средней оценке за период </a:t>
            </a:r>
            <a:r>
              <a:rPr lang="ru-RU" sz="20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от 3,60 до 4,59 </a:t>
            </a:r>
            <a:r>
              <a:rPr lang="ru-RU" sz="2000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выставляется </a:t>
            </a:r>
            <a:r>
              <a:rPr lang="ru-RU" sz="20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отметка </a:t>
            </a:r>
            <a:r>
              <a:rPr lang="ru-RU" sz="20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4</a:t>
            </a:r>
            <a:r>
              <a:rPr lang="ru-RU" sz="20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;</a:t>
            </a:r>
          </a:p>
          <a:p>
            <a:pPr indent="450215" algn="just"/>
            <a:r>
              <a:rPr lang="ru-RU" sz="20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- при средней оценке за период </a:t>
            </a:r>
            <a:r>
              <a:rPr lang="ru-RU" sz="20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от 2,60 до 3,59 </a:t>
            </a:r>
            <a:r>
              <a:rPr lang="ru-RU" sz="20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– выставляется отметка </a:t>
            </a:r>
            <a:r>
              <a:rPr lang="ru-RU" sz="20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3</a:t>
            </a:r>
            <a:r>
              <a:rPr lang="ru-RU" sz="20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;</a:t>
            </a:r>
          </a:p>
          <a:p>
            <a:pPr indent="450215" algn="just"/>
            <a:r>
              <a:rPr lang="ru-RU" sz="20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- при средней оценке за период </a:t>
            </a:r>
            <a:r>
              <a:rPr lang="ru-RU" sz="20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от 1,60 до 2,59 </a:t>
            </a:r>
            <a:r>
              <a:rPr lang="ru-RU" sz="20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– выставляется отметка </a:t>
            </a:r>
            <a:r>
              <a:rPr lang="ru-RU" sz="20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2</a:t>
            </a:r>
          </a:p>
          <a:p>
            <a:pPr marL="0" indent="0" algn="just">
              <a:buNone/>
            </a:pPr>
            <a:r>
              <a:rPr lang="ru-RU" sz="2400" b="1" i="1" dirty="0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Примечание 1.</a:t>
            </a:r>
            <a:r>
              <a:rPr lang="ru-RU" sz="24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В конце учебного года </a:t>
            </a:r>
            <a:r>
              <a:rPr lang="ru-RU" sz="24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</a:t>
            </a:r>
            <a:r>
              <a:rPr lang="ru-RU" sz="2400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10-х классах </a:t>
            </a:r>
            <a:r>
              <a:rPr lang="ru-RU" sz="2400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проводится </a:t>
            </a:r>
            <a:r>
              <a:rPr lang="ru-RU" sz="2400" b="1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итоговая контрольная работа </a:t>
            </a:r>
            <a:r>
              <a:rPr lang="ru-RU" sz="2400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по следующим предметам: </a:t>
            </a:r>
            <a:endParaRPr lang="ru-RU" sz="2400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sz="2400" b="1" i="1" u="sng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русский язык, математика и индивидуальный проект (для всех классов), </a:t>
            </a:r>
            <a:r>
              <a:rPr lang="ru-RU" sz="2400" b="1" i="1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обществознание (10А класс), информатика (10Б класс).</a:t>
            </a:r>
          </a:p>
          <a:p>
            <a:pPr marL="0" indent="0" algn="just">
              <a:buNone/>
            </a:pPr>
            <a:r>
              <a:rPr lang="ru-RU" sz="2400" b="1" i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Примечание </a:t>
            </a:r>
            <a:r>
              <a:rPr lang="ru-RU" sz="2400" b="1" i="1" dirty="0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2. </a:t>
            </a:r>
            <a:r>
              <a:rPr lang="ru-RU" sz="2400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В </a:t>
            </a:r>
            <a:r>
              <a:rPr lang="ru-RU" sz="24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конце учебного года </a:t>
            </a:r>
            <a:r>
              <a:rPr lang="ru-RU" sz="24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</a:t>
            </a:r>
            <a:r>
              <a:rPr lang="ru-RU" sz="24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11-х </a:t>
            </a:r>
            <a:r>
              <a:rPr lang="ru-RU" sz="24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классах </a:t>
            </a:r>
            <a:r>
              <a:rPr lang="ru-RU" sz="24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проводится </a:t>
            </a:r>
            <a:r>
              <a:rPr lang="ru-RU" sz="2400" b="1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итоговая </a:t>
            </a:r>
            <a:r>
              <a:rPr lang="ru-RU" sz="24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контрольная работа </a:t>
            </a:r>
            <a:r>
              <a:rPr lang="ru-RU" sz="24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по следующим предметам</a:t>
            </a:r>
            <a:r>
              <a:rPr lang="ru-RU" sz="2400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: </a:t>
            </a:r>
          </a:p>
          <a:p>
            <a:pPr marL="0" indent="0" algn="just">
              <a:buNone/>
            </a:pPr>
            <a:r>
              <a:rPr lang="ru-RU" sz="2400" b="1" i="1" u="sng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обществознание (11А класс), </a:t>
            </a:r>
            <a:r>
              <a:rPr lang="ru-RU" sz="2400" b="1" i="1" u="sng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информатика (</a:t>
            </a:r>
            <a:r>
              <a:rPr lang="ru-RU" sz="2400" b="1" i="1" u="sng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11Б </a:t>
            </a:r>
            <a:r>
              <a:rPr lang="ru-RU" sz="2400" b="1" i="1" u="sng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класс).</a:t>
            </a:r>
            <a:endParaRPr lang="ru-RU" sz="2400" b="1" u="sng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0" algn="just">
              <a:buNone/>
            </a:pPr>
            <a:r>
              <a:rPr lang="ru-RU" sz="2400" b="1" i="1" dirty="0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Отметка за год по данным учебным предметам выставляется с учетом отметки за итоговую контрольную работу.</a:t>
            </a:r>
            <a:endParaRPr lang="ru-RU" sz="2400" b="1" i="1" dirty="0">
              <a:solidFill>
                <a:srgbClr val="FF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139044066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7708" y="208006"/>
            <a:ext cx="9440562" cy="1320800"/>
          </a:xfrm>
        </p:spPr>
        <p:txBody>
          <a:bodyPr>
            <a:noAutofit/>
          </a:bodyPr>
          <a:lstStyle/>
          <a:p>
            <a:pPr algn="ctr"/>
            <a:r>
              <a:rPr lang="ru-RU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Аттестат о среднем </a:t>
            </a:r>
            <a:r>
              <a:rPr lang="ru-RU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общем образовании</a:t>
            </a:r>
            <a:endParaRPr lang="ru-RU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835" y="951470"/>
            <a:ext cx="9800307" cy="5647038"/>
          </a:xfrm>
        </p:spPr>
        <p:txBody>
          <a:bodyPr/>
          <a:lstStyle/>
          <a:p>
            <a:pPr algn="just"/>
            <a:r>
              <a:rPr lang="ru-RU" sz="2800" b="1" dirty="0"/>
              <a:t>Аттестат о среднем общем образовании и приложение к нему выдаются лицам, завершившим обучение по образовательным программам среднего общего образования </a:t>
            </a:r>
            <a:endParaRPr lang="ru-RU" sz="2800" b="1" dirty="0"/>
          </a:p>
          <a:p>
            <a:pPr algn="just"/>
            <a:r>
              <a:rPr lang="ru-RU" sz="2800" b="1" u="sng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и </a:t>
            </a:r>
            <a:r>
              <a:rPr lang="ru-RU" sz="2800" b="1" u="sng" dirty="0" smtClean="0"/>
              <a:t>успешно </a:t>
            </a:r>
            <a:r>
              <a:rPr lang="ru-RU" sz="2800" b="1" u="sng" dirty="0"/>
              <a:t>прошедшим государственную итоговую аттестацию</a:t>
            </a:r>
            <a:r>
              <a:rPr lang="ru-RU" sz="2800" b="1" u="sng" dirty="0" smtClean="0"/>
              <a:t>.</a:t>
            </a:r>
          </a:p>
          <a:p>
            <a:pPr marL="0" indent="0" algn="ctr">
              <a:buNone/>
            </a:pPr>
            <a:r>
              <a:rPr lang="ru-RU" sz="36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Государственная итоговая атте</a:t>
            </a:r>
            <a:r>
              <a:rPr lang="ru-RU" sz="3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стация</a:t>
            </a:r>
            <a:endParaRPr lang="ru-RU" sz="36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ea typeface="+mj-ea"/>
              <a:cs typeface="+mj-cs"/>
            </a:endParaRPr>
          </a:p>
          <a:p>
            <a:pPr algn="just"/>
            <a:r>
              <a:rPr lang="ru-RU" sz="2800" b="1" dirty="0" smtClean="0"/>
              <a:t>в </a:t>
            </a:r>
            <a:r>
              <a:rPr lang="ru-RU" sz="2800" b="1" dirty="0"/>
              <a:t>форме ЕГЭ</a:t>
            </a:r>
          </a:p>
          <a:p>
            <a:pPr algn="just"/>
            <a:r>
              <a:rPr lang="ru-RU" sz="2800" b="1" dirty="0" smtClean="0"/>
              <a:t>в </a:t>
            </a:r>
            <a:r>
              <a:rPr lang="ru-RU" sz="2800" b="1" dirty="0"/>
              <a:t>форме </a:t>
            </a:r>
            <a:r>
              <a:rPr lang="ru-RU" sz="2800" b="1" dirty="0" smtClean="0"/>
              <a:t>ГВЭ (для обучающихся с ОВЗ, инвалидов) </a:t>
            </a:r>
            <a:endParaRPr lang="ru-RU" sz="2800" b="1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3270768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03512" y="116632"/>
            <a:ext cx="8812088" cy="576064"/>
          </a:xfrm>
        </p:spPr>
        <p:txBody>
          <a:bodyPr>
            <a:normAutofit fontScale="90000"/>
          </a:bodyPr>
          <a:lstStyle/>
          <a:p>
            <a:pPr algn="ctr"/>
            <a:r>
              <a:rPr lang="ru-RU" sz="4000" b="1" dirty="0">
                <a:solidFill>
                  <a:srgbClr val="FF0000"/>
                </a:solidFill>
              </a:rPr>
              <a:t>Допуск к </a:t>
            </a:r>
            <a:r>
              <a:rPr lang="ru-RU" sz="4000" b="1" dirty="0" smtClean="0">
                <a:solidFill>
                  <a:srgbClr val="FF0000"/>
                </a:solidFill>
              </a:rPr>
              <a:t>ГИА </a:t>
            </a:r>
            <a:endParaRPr lang="ru-RU" sz="2800" b="1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31342" y="692696"/>
            <a:ext cx="9440562" cy="5904656"/>
          </a:xfrm>
        </p:spPr>
        <p:txBody>
          <a:bodyPr>
            <a:normAutofit/>
          </a:bodyPr>
          <a:lstStyle/>
          <a:p>
            <a:r>
              <a:rPr lang="ru-RU" sz="2800" b="1" dirty="0">
                <a:solidFill>
                  <a:srgbClr val="FF0000"/>
                </a:solidFill>
              </a:rPr>
              <a:t>К ГИА допускаются</a:t>
            </a:r>
            <a:r>
              <a:rPr lang="ru-RU" sz="2800" b="1" dirty="0">
                <a:solidFill>
                  <a:srgbClr val="0070C0"/>
                </a:solidFill>
              </a:rPr>
              <a:t> обучающиеся, не имеющие академической задолженности и в полном объеме выполнившие учебный план </a:t>
            </a:r>
            <a:r>
              <a:rPr lang="ru-RU" sz="2800" dirty="0">
                <a:solidFill>
                  <a:srgbClr val="0070C0"/>
                </a:solidFill>
              </a:rPr>
              <a:t>или индивидуальный учебный план </a:t>
            </a:r>
            <a:r>
              <a:rPr lang="ru-RU" sz="2800" b="1" u="sng" dirty="0">
                <a:solidFill>
                  <a:srgbClr val="0070C0"/>
                </a:solidFill>
              </a:rPr>
              <a:t>(имеющие годовые отметки по всем учебным предметам учебного плана за каждый год обучения по образовательной программе среднего общего образования </a:t>
            </a:r>
            <a:r>
              <a:rPr lang="ru-RU" sz="2800" b="1" u="sng" dirty="0">
                <a:solidFill>
                  <a:srgbClr val="FF0000"/>
                </a:solidFill>
              </a:rPr>
              <a:t>не ниже удовлетворительных</a:t>
            </a:r>
            <a:r>
              <a:rPr lang="ru-RU" sz="2800" b="1" u="sng" dirty="0">
                <a:solidFill>
                  <a:srgbClr val="0070C0"/>
                </a:solidFill>
              </a:rPr>
              <a:t>);</a:t>
            </a:r>
          </a:p>
          <a:p>
            <a:r>
              <a:rPr lang="ru-RU" sz="2800" b="1" dirty="0">
                <a:solidFill>
                  <a:srgbClr val="0070C0"/>
                </a:solidFill>
              </a:rPr>
              <a:t>Наличие</a:t>
            </a:r>
            <a:r>
              <a:rPr lang="ru-RU" dirty="0"/>
              <a:t> </a:t>
            </a:r>
            <a:r>
              <a:rPr lang="ru-RU" sz="2800" b="1" dirty="0">
                <a:solidFill>
                  <a:srgbClr val="0070C0"/>
                </a:solidFill>
              </a:rPr>
              <a:t>отметки</a:t>
            </a:r>
            <a:r>
              <a:rPr lang="ru-RU" dirty="0"/>
              <a:t> </a:t>
            </a:r>
            <a:r>
              <a:rPr lang="ru-RU" sz="2800" b="1" u="sng" dirty="0">
                <a:solidFill>
                  <a:srgbClr val="FF0000"/>
                </a:solidFill>
              </a:rPr>
              <a:t>«зачёт» по итоговому сочинению (изложению</a:t>
            </a:r>
            <a:r>
              <a:rPr lang="ru-RU" sz="2800" b="1" u="sng" dirty="0">
                <a:solidFill>
                  <a:srgbClr val="FF0000"/>
                </a:solidFill>
              </a:rPr>
              <a:t>)</a:t>
            </a:r>
            <a:r>
              <a:rPr lang="en-US" sz="2800" b="1" u="sng" dirty="0">
                <a:solidFill>
                  <a:srgbClr val="FF0000"/>
                </a:solidFill>
              </a:rPr>
              <a:t> </a:t>
            </a:r>
            <a:r>
              <a:rPr lang="en-US" sz="2800" b="1" u="sng" dirty="0">
                <a:solidFill>
                  <a:srgbClr val="0070C0"/>
                </a:solidFill>
              </a:rPr>
              <a:t>– </a:t>
            </a:r>
            <a:r>
              <a:rPr lang="ru-RU" sz="2800" b="1" u="sng" dirty="0">
                <a:solidFill>
                  <a:srgbClr val="0070C0"/>
                </a:solidFill>
              </a:rPr>
              <a:t>первая среда </a:t>
            </a:r>
            <a:r>
              <a:rPr lang="ru-RU" sz="2800" b="1" u="sng" dirty="0">
                <a:solidFill>
                  <a:srgbClr val="0070C0"/>
                </a:solidFill>
              </a:rPr>
              <a:t>декабря в </a:t>
            </a:r>
            <a:r>
              <a:rPr lang="ru-RU" sz="2800" b="1" u="sng" dirty="0" smtClean="0">
                <a:solidFill>
                  <a:srgbClr val="0070C0"/>
                </a:solidFill>
              </a:rPr>
              <a:t>учебном году </a:t>
            </a:r>
            <a:r>
              <a:rPr lang="ru-RU" sz="2800" b="1" u="sng" dirty="0">
                <a:solidFill>
                  <a:srgbClr val="0070C0"/>
                </a:solidFill>
              </a:rPr>
              <a:t>11 класса.</a:t>
            </a:r>
            <a:endParaRPr lang="ru-RU" sz="2800" b="1" u="sng" dirty="0">
              <a:solidFill>
                <a:srgbClr val="0070C0"/>
              </a:solidFill>
            </a:endParaRPr>
          </a:p>
          <a:p>
            <a:endParaRPr lang="ru-RU" sz="2400" dirty="0">
              <a:solidFill>
                <a:schemeClr val="accent4">
                  <a:lumMod val="95000"/>
                  <a:lumOff val="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080947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Выставление итоговых отметок в аттестат</a:t>
            </a:r>
            <a:endParaRPr lang="ru-RU" b="1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ru-RU" sz="2800" b="1" dirty="0">
                <a:solidFill>
                  <a:srgbClr val="FF0000"/>
                </a:solidFill>
              </a:rPr>
              <a:t>Итоговые отметки за 11 класс </a:t>
            </a:r>
            <a:r>
              <a:rPr lang="ru-RU" sz="2800" b="1" dirty="0"/>
              <a:t>определяются как </a:t>
            </a:r>
            <a:r>
              <a:rPr lang="ru-RU" sz="2800" b="1" dirty="0">
                <a:solidFill>
                  <a:srgbClr val="FF0000"/>
                </a:solidFill>
              </a:rPr>
              <a:t>среднее арифметическое полугодовых и годовых отметок </a:t>
            </a:r>
            <a:r>
              <a:rPr lang="ru-RU" sz="2800" b="1" dirty="0"/>
              <a:t>обучающегося </a:t>
            </a:r>
            <a:r>
              <a:rPr lang="ru-RU" sz="2800" b="1" dirty="0">
                <a:solidFill>
                  <a:srgbClr val="0070C0"/>
                </a:solidFill>
              </a:rPr>
              <a:t>за каждый год обучения по образовательной программе среднего общего образования </a:t>
            </a:r>
            <a:r>
              <a:rPr lang="ru-RU" sz="2800" b="1" dirty="0"/>
              <a:t>и выставляются в аттестат </a:t>
            </a:r>
            <a:r>
              <a:rPr lang="ru-RU" sz="2800" b="1" dirty="0">
                <a:solidFill>
                  <a:srgbClr val="0070C0"/>
                </a:solidFill>
              </a:rPr>
              <a:t>целыми числами в соответствии с правилами математического округления </a:t>
            </a:r>
            <a:r>
              <a:rPr lang="ru-RU" sz="2800" dirty="0"/>
              <a:t>(</a:t>
            </a:r>
            <a:r>
              <a:rPr lang="ru-RU" sz="2800" dirty="0" err="1" smtClean="0"/>
              <a:t>п.п</a:t>
            </a:r>
            <a:r>
              <a:rPr lang="ru-RU" sz="2800" dirty="0"/>
              <a:t>. </a:t>
            </a:r>
            <a:r>
              <a:rPr lang="ru-RU" sz="2800" dirty="0" smtClean="0"/>
              <a:t>б)п.</a:t>
            </a:r>
            <a:r>
              <a:rPr lang="ru-RU" sz="2800" dirty="0" smtClean="0"/>
              <a:t>5.3 приказа </a:t>
            </a:r>
            <a:r>
              <a:rPr lang="ru-RU" sz="2800" dirty="0" err="1"/>
              <a:t>МОиН</a:t>
            </a:r>
            <a:r>
              <a:rPr lang="ru-RU" sz="2800" dirty="0"/>
              <a:t> РФ от </a:t>
            </a:r>
            <a:r>
              <a:rPr lang="ru-RU" sz="2800" dirty="0" smtClean="0"/>
              <a:t>05.10.2020г. №546)</a:t>
            </a:r>
            <a:endParaRPr lang="ru-RU" sz="2800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668560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9557" y="188141"/>
            <a:ext cx="9117227" cy="706090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>Выставление </a:t>
            </a:r>
            <a:r>
              <a:rPr lang="ru-RU" b="1" dirty="0" smtClean="0">
                <a:solidFill>
                  <a:srgbClr val="FF0000"/>
                </a:solidFill>
              </a:rPr>
              <a:t>итоговых отметок </a:t>
            </a:r>
            <a:r>
              <a:rPr lang="ru-RU" b="1" dirty="0" smtClean="0">
                <a:solidFill>
                  <a:srgbClr val="FF0000"/>
                </a:solidFill>
              </a:rPr>
              <a:t>в аттестат </a:t>
            </a:r>
            <a:r>
              <a:rPr lang="ru-RU" dirty="0" smtClean="0">
                <a:solidFill>
                  <a:srgbClr val="FF0000"/>
                </a:solidFill>
              </a:rPr>
              <a:t/>
            </a:r>
            <a:br>
              <a:rPr lang="ru-RU" dirty="0" smtClean="0">
                <a:solidFill>
                  <a:srgbClr val="FF0000"/>
                </a:solidFill>
              </a:rPr>
            </a:br>
            <a:r>
              <a:rPr lang="ru-RU" sz="2000" b="1" dirty="0" smtClean="0">
                <a:solidFill>
                  <a:srgbClr val="0070C0"/>
                </a:solidFill>
              </a:rPr>
              <a:t>(</a:t>
            </a:r>
            <a:r>
              <a:rPr lang="ru-RU" sz="2000" b="1" dirty="0">
                <a:solidFill>
                  <a:srgbClr val="0070C0"/>
                </a:solidFill>
              </a:rPr>
              <a:t>ПРИКАЗ </a:t>
            </a:r>
            <a:r>
              <a:rPr lang="ru-RU" sz="2000" b="1" dirty="0" err="1">
                <a:solidFill>
                  <a:srgbClr val="0070C0"/>
                </a:solidFill>
              </a:rPr>
              <a:t>Минпросвещения</a:t>
            </a:r>
            <a:r>
              <a:rPr lang="ru-RU" sz="2000" b="1" dirty="0">
                <a:solidFill>
                  <a:srgbClr val="0070C0"/>
                </a:solidFill>
              </a:rPr>
              <a:t> РФ от 5 октября 2020 г. N 546)</a:t>
            </a:r>
            <a:br>
              <a:rPr lang="ru-RU" sz="2000" b="1" dirty="0">
                <a:solidFill>
                  <a:srgbClr val="0070C0"/>
                </a:solidFill>
              </a:rPr>
            </a:br>
            <a:endParaRPr lang="ru-RU" sz="2000" b="1" dirty="0">
              <a:solidFill>
                <a:srgbClr val="0070C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47816" y="1147544"/>
            <a:ext cx="8229600" cy="5616624"/>
          </a:xfrm>
        </p:spPr>
        <p:txBody>
          <a:bodyPr>
            <a:normAutofit fontScale="62500" lnSpcReduction="20000"/>
          </a:bodyPr>
          <a:lstStyle/>
          <a:p>
            <a:pPr marL="0" indent="0">
              <a:lnSpc>
                <a:spcPct val="120000"/>
              </a:lnSpc>
              <a:buNone/>
            </a:pPr>
            <a:r>
              <a:rPr lang="ru-RU" sz="4000" b="1" dirty="0">
                <a:solidFill>
                  <a:srgbClr val="FF0000"/>
                </a:solidFill>
              </a:rPr>
              <a:t>Итоговые отметки </a:t>
            </a:r>
            <a:r>
              <a:rPr lang="ru-RU" sz="3400" dirty="0">
                <a:solidFill>
                  <a:srgbClr val="0070C0"/>
                </a:solidFill>
              </a:rPr>
              <a:t>за 11 класс определяются </a:t>
            </a:r>
            <a:r>
              <a:rPr lang="ru-RU" sz="3400" b="1" u="sng" dirty="0">
                <a:solidFill>
                  <a:srgbClr val="FF0000"/>
                </a:solidFill>
              </a:rPr>
              <a:t>как среднее арифметическое полугодовых и годовых отметок обучающегося за каждый год обучения</a:t>
            </a:r>
            <a:r>
              <a:rPr lang="ru-RU" sz="3400" dirty="0">
                <a:solidFill>
                  <a:srgbClr val="FF0000"/>
                </a:solidFill>
              </a:rPr>
              <a:t> </a:t>
            </a:r>
            <a:r>
              <a:rPr lang="ru-RU" sz="3400" b="1" u="sng" dirty="0">
                <a:solidFill>
                  <a:srgbClr val="FF0000"/>
                </a:solidFill>
              </a:rPr>
              <a:t>(10 и 11 </a:t>
            </a:r>
            <a:r>
              <a:rPr lang="ru-RU" sz="3400" b="1" u="sng" dirty="0" err="1">
                <a:solidFill>
                  <a:srgbClr val="FF0000"/>
                </a:solidFill>
              </a:rPr>
              <a:t>кл</a:t>
            </a:r>
            <a:r>
              <a:rPr lang="ru-RU" sz="3400" b="1" u="sng" dirty="0" smtClean="0">
                <a:solidFill>
                  <a:srgbClr val="FF0000"/>
                </a:solidFill>
              </a:rPr>
              <a:t>.) </a:t>
            </a:r>
            <a:r>
              <a:rPr lang="ru-RU" sz="3400" dirty="0" smtClean="0">
                <a:solidFill>
                  <a:srgbClr val="0070C0"/>
                </a:solidFill>
              </a:rPr>
              <a:t>по </a:t>
            </a:r>
            <a:r>
              <a:rPr lang="ru-RU" sz="3400" dirty="0">
                <a:solidFill>
                  <a:srgbClr val="0070C0"/>
                </a:solidFill>
              </a:rPr>
              <a:t>образовательной программе среднего общего образования и </a:t>
            </a:r>
            <a:r>
              <a:rPr lang="ru-RU" sz="3400" b="1" u="sng" dirty="0">
                <a:solidFill>
                  <a:srgbClr val="FF0000"/>
                </a:solidFill>
              </a:rPr>
              <a:t>выставляются в аттестат целыми числами в соответствии с правилами математического </a:t>
            </a:r>
            <a:r>
              <a:rPr lang="ru-RU" sz="3400" b="1" u="sng" dirty="0" smtClean="0">
                <a:solidFill>
                  <a:srgbClr val="FF0000"/>
                </a:solidFill>
              </a:rPr>
              <a:t>округления </a:t>
            </a:r>
            <a:r>
              <a:rPr lang="ru-RU" sz="3400" dirty="0">
                <a:solidFill>
                  <a:srgbClr val="0070C0"/>
                </a:solidFill>
              </a:rPr>
              <a:t>(</a:t>
            </a:r>
            <a:r>
              <a:rPr lang="ru-RU" sz="3400" dirty="0" err="1">
                <a:solidFill>
                  <a:srgbClr val="0070C0"/>
                </a:solidFill>
              </a:rPr>
              <a:t>п.п</a:t>
            </a:r>
            <a:r>
              <a:rPr lang="ru-RU" sz="3400" dirty="0">
                <a:solidFill>
                  <a:srgbClr val="0070C0"/>
                </a:solidFill>
              </a:rPr>
              <a:t>. б)п.5.3 приказа </a:t>
            </a:r>
            <a:r>
              <a:rPr lang="ru-RU" sz="3400" dirty="0" err="1">
                <a:solidFill>
                  <a:srgbClr val="0070C0"/>
                </a:solidFill>
              </a:rPr>
              <a:t>МОиН</a:t>
            </a:r>
            <a:r>
              <a:rPr lang="ru-RU" sz="3400" dirty="0">
                <a:solidFill>
                  <a:srgbClr val="0070C0"/>
                </a:solidFill>
              </a:rPr>
              <a:t> РФ от 05.10.2020г. </a:t>
            </a:r>
            <a:r>
              <a:rPr lang="ru-RU" sz="3400" dirty="0">
                <a:solidFill>
                  <a:srgbClr val="0070C0"/>
                </a:solidFill>
              </a:rPr>
              <a:t>№546</a:t>
            </a:r>
            <a:r>
              <a:rPr lang="ru-RU" sz="3400" dirty="0" smtClean="0">
                <a:solidFill>
                  <a:srgbClr val="0070C0"/>
                </a:solidFill>
              </a:rPr>
              <a:t>)</a:t>
            </a:r>
            <a:r>
              <a:rPr lang="ru-RU" sz="3400" dirty="0">
                <a:solidFill>
                  <a:srgbClr val="0070C0"/>
                </a:solidFill>
              </a:rPr>
              <a:t>.</a:t>
            </a:r>
            <a:endParaRPr lang="ru-RU" sz="3400" b="1" dirty="0">
              <a:solidFill>
                <a:schemeClr val="accent3"/>
              </a:solidFill>
            </a:endParaRPr>
          </a:p>
          <a:p>
            <a:pPr marL="0" indent="0">
              <a:buNone/>
            </a:pPr>
            <a:r>
              <a:rPr lang="ru-RU" sz="3400" b="1" dirty="0">
                <a:solidFill>
                  <a:srgbClr val="FF0000"/>
                </a:solidFill>
              </a:rPr>
              <a:t>Отметки выставляются: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sz="3400" dirty="0">
                <a:solidFill>
                  <a:srgbClr val="0070C0"/>
                </a:solidFill>
              </a:rPr>
              <a:t>по каждому учебному предмету инвариантной части учебного плана, </a:t>
            </a:r>
            <a:r>
              <a:rPr lang="ru-RU" sz="3400" u="sng" dirty="0">
                <a:solidFill>
                  <a:srgbClr val="0070C0"/>
                </a:solidFill>
              </a:rPr>
              <a:t>в </a:t>
            </a:r>
            <a:r>
              <a:rPr lang="ru-RU" sz="3400" u="sng" dirty="0" err="1">
                <a:solidFill>
                  <a:srgbClr val="0070C0"/>
                </a:solidFill>
              </a:rPr>
              <a:t>т.ч</a:t>
            </a:r>
            <a:r>
              <a:rPr lang="ru-RU" sz="3400" u="sng" dirty="0">
                <a:solidFill>
                  <a:srgbClr val="0070C0"/>
                </a:solidFill>
              </a:rPr>
              <a:t>. за «индивидуальный проект»;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sz="3400" dirty="0">
                <a:solidFill>
                  <a:srgbClr val="0070C0"/>
                </a:solidFill>
              </a:rPr>
              <a:t>по каждому учебному предмету вариативной части учебного плана организации, осуществляющей образовательную деятельность, </a:t>
            </a:r>
            <a:r>
              <a:rPr lang="ru-RU" sz="3400" dirty="0" err="1">
                <a:solidFill>
                  <a:srgbClr val="0070C0"/>
                </a:solidFill>
              </a:rPr>
              <a:t>изучавшемуся</a:t>
            </a:r>
            <a:r>
              <a:rPr lang="ru-RU" sz="3400" dirty="0">
                <a:solidFill>
                  <a:srgbClr val="0070C0"/>
                </a:solidFill>
              </a:rPr>
              <a:t> выпускником, в случае если на его изучение отводилось по учебному плану организации, осуществляющей образовательную деятельность, не менее 64 часов за два учебных </a:t>
            </a:r>
            <a:r>
              <a:rPr lang="ru-RU" sz="3400" dirty="0">
                <a:solidFill>
                  <a:srgbClr val="0070C0"/>
                </a:solidFill>
              </a:rPr>
              <a:t>года.</a:t>
            </a:r>
            <a:endParaRPr lang="ru-RU" sz="3400" dirty="0">
              <a:solidFill>
                <a:srgbClr val="0070C0"/>
              </a:solidFill>
            </a:endParaRPr>
          </a:p>
          <a:p>
            <a:pPr>
              <a:buFont typeface="Wingdings" panose="05000000000000000000" pitchFamily="2" charset="2"/>
              <a:buChar char="Ø"/>
            </a:pPr>
            <a:endParaRPr lang="ru-RU" sz="3400" dirty="0">
              <a:solidFill>
                <a:srgbClr val="7030A0"/>
              </a:solidFill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615931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0114" y="171799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b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Аттестат особого </a:t>
            </a:r>
            <a:r>
              <a:rPr lang="ru-RU" b="1" u="sng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образца </a:t>
            </a:r>
            <a:r>
              <a:rPr lang="en-US" b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 </a:t>
            </a:r>
            <a:r>
              <a:rPr lang="ru-RU" b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степени </a:t>
            </a:r>
            <a:r>
              <a:rPr lang="ru-RU" b="1" dirty="0" smtClean="0">
                <a:solidFill>
                  <a:srgbClr val="FF0000"/>
                </a:solidFill>
              </a:rPr>
              <a:t/>
            </a:r>
            <a:br>
              <a:rPr lang="ru-RU" b="1" dirty="0" smtClean="0">
                <a:solidFill>
                  <a:srgbClr val="FF0000"/>
                </a:solidFill>
              </a:rPr>
            </a:br>
            <a:r>
              <a:rPr lang="ru-RU" sz="1800" dirty="0">
                <a:solidFill>
                  <a:srgbClr val="0070C0"/>
                </a:solidFill>
              </a:rPr>
              <a:t>Приказ Министерства </a:t>
            </a:r>
            <a:r>
              <a:rPr lang="ru-RU" sz="1800" dirty="0">
                <a:solidFill>
                  <a:srgbClr val="0070C0"/>
                </a:solidFill>
              </a:rPr>
              <a:t>просвещения Российской </a:t>
            </a:r>
            <a:r>
              <a:rPr lang="ru-RU" sz="1800" dirty="0">
                <a:solidFill>
                  <a:srgbClr val="0070C0"/>
                </a:solidFill>
              </a:rPr>
              <a:t>Федерации </a:t>
            </a:r>
            <a:r>
              <a:rPr lang="ru-RU" sz="1800" dirty="0">
                <a:solidFill>
                  <a:srgbClr val="0070C0"/>
                </a:solidFill>
              </a:rPr>
              <a:t>от 29 сентября 2023 № 730 г</a:t>
            </a:r>
            <a:r>
              <a:rPr lang="ru-RU" sz="1800" dirty="0">
                <a:solidFill>
                  <a:srgbClr val="0070C0"/>
                </a:solidFill>
              </a:rPr>
              <a:t>. Москва "Об утверждении </a:t>
            </a:r>
            <a:r>
              <a:rPr lang="ru-RU" sz="1800" dirty="0">
                <a:solidFill>
                  <a:srgbClr val="0070C0"/>
                </a:solidFill>
              </a:rPr>
              <a:t>Порядка и условий выдачи медалей </a:t>
            </a:r>
            <a:br>
              <a:rPr lang="ru-RU" sz="1800" dirty="0">
                <a:solidFill>
                  <a:srgbClr val="0070C0"/>
                </a:solidFill>
              </a:rPr>
            </a:br>
            <a:r>
              <a:rPr lang="ru-RU" sz="1800" dirty="0">
                <a:solidFill>
                  <a:srgbClr val="0070C0"/>
                </a:solidFill>
              </a:rPr>
              <a:t>«За </a:t>
            </a:r>
            <a:r>
              <a:rPr lang="ru-RU" sz="1800" dirty="0">
                <a:solidFill>
                  <a:srgbClr val="0070C0"/>
                </a:solidFill>
              </a:rPr>
              <a:t>особые успехи в </a:t>
            </a:r>
            <a:r>
              <a:rPr lang="ru-RU" sz="1800" dirty="0">
                <a:solidFill>
                  <a:srgbClr val="0070C0"/>
                </a:solidFill>
              </a:rPr>
              <a:t>учении» </a:t>
            </a:r>
            <a:r>
              <a:rPr lang="en-US" sz="1800" dirty="0">
                <a:solidFill>
                  <a:srgbClr val="0070C0"/>
                </a:solidFill>
              </a:rPr>
              <a:t>I </a:t>
            </a:r>
            <a:r>
              <a:rPr lang="ru-RU" sz="1800" dirty="0">
                <a:solidFill>
                  <a:srgbClr val="0070C0"/>
                </a:solidFill>
              </a:rPr>
              <a:t>и </a:t>
            </a:r>
            <a:r>
              <a:rPr lang="en-US" sz="1800" dirty="0">
                <a:solidFill>
                  <a:srgbClr val="0070C0"/>
                </a:solidFill>
              </a:rPr>
              <a:t>II </a:t>
            </a:r>
            <a:r>
              <a:rPr lang="ru-RU" sz="1800" dirty="0">
                <a:solidFill>
                  <a:srgbClr val="0070C0"/>
                </a:solidFill>
              </a:rPr>
              <a:t>степеней</a:t>
            </a:r>
            <a:r>
              <a:rPr lang="ru-RU" sz="1800" dirty="0">
                <a:solidFill>
                  <a:srgbClr val="0070C0"/>
                </a:solidFill>
              </a:rPr>
              <a:t/>
            </a:r>
            <a:br>
              <a:rPr lang="ru-RU" sz="1800" dirty="0">
                <a:solidFill>
                  <a:srgbClr val="0070C0"/>
                </a:solidFill>
              </a:rPr>
            </a:br>
            <a:endParaRPr lang="ru-RU" sz="1800" b="1" dirty="0">
              <a:solidFill>
                <a:srgbClr val="0070C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98419" y="1945592"/>
            <a:ext cx="8229600" cy="4525963"/>
          </a:xfrm>
        </p:spPr>
        <p:txBody>
          <a:bodyPr>
            <a:normAutofit fontScale="92500" lnSpcReduction="20000"/>
          </a:bodyPr>
          <a:lstStyle/>
          <a:p>
            <a:pPr algn="just"/>
            <a:r>
              <a:rPr lang="ru-RU" sz="2900" b="1" dirty="0">
                <a:solidFill>
                  <a:srgbClr val="0070C0"/>
                </a:solidFill>
              </a:rPr>
              <a:t>Аттестат </a:t>
            </a:r>
            <a:r>
              <a:rPr lang="ru-RU" sz="2900" b="1" dirty="0">
                <a:solidFill>
                  <a:srgbClr val="FF0000"/>
                </a:solidFill>
              </a:rPr>
              <a:t>красного цвета с </a:t>
            </a:r>
            <a:r>
              <a:rPr lang="ru-RU" sz="2900" b="1" u="sng" dirty="0">
                <a:solidFill>
                  <a:srgbClr val="FF99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золотым</a:t>
            </a:r>
            <a:r>
              <a:rPr lang="ru-RU" sz="2900" b="1" dirty="0">
                <a:solidFill>
                  <a:srgbClr val="FF0000"/>
                </a:solidFill>
              </a:rPr>
              <a:t> тиснением </a:t>
            </a:r>
            <a:r>
              <a:rPr lang="ru-RU" sz="2900" b="1" dirty="0">
                <a:solidFill>
                  <a:srgbClr val="0070C0"/>
                </a:solidFill>
              </a:rPr>
              <a:t>и медаль </a:t>
            </a:r>
            <a:r>
              <a:rPr lang="ru-RU" sz="2900" b="1" dirty="0">
                <a:solidFill>
                  <a:srgbClr val="FF0000"/>
                </a:solidFill>
              </a:rPr>
              <a:t>«</a:t>
            </a:r>
            <a:r>
              <a:rPr lang="ru-RU" sz="2900" b="1" dirty="0">
                <a:solidFill>
                  <a:srgbClr val="FF0000"/>
                </a:solidFill>
              </a:rPr>
              <a:t>За особые успехи в учении» </a:t>
            </a:r>
            <a:r>
              <a:rPr lang="ru-RU" sz="2900" b="1" dirty="0">
                <a:solidFill>
                  <a:srgbClr val="FF0000"/>
                </a:solidFill>
              </a:rPr>
              <a:t>I степени  </a:t>
            </a:r>
            <a:r>
              <a:rPr lang="ru-RU" sz="2900" b="1" dirty="0">
                <a:solidFill>
                  <a:srgbClr val="0070C0"/>
                </a:solidFill>
              </a:rPr>
              <a:t>вручается </a:t>
            </a:r>
            <a:r>
              <a:rPr lang="ru-RU" sz="2900" b="1" dirty="0">
                <a:solidFill>
                  <a:srgbClr val="0070C0"/>
                </a:solidFill>
              </a:rPr>
              <a:t>лицам, </a:t>
            </a:r>
            <a:r>
              <a:rPr lang="ru-RU" sz="2900" b="1" dirty="0">
                <a:solidFill>
                  <a:srgbClr val="0070C0"/>
                </a:solidFill>
              </a:rPr>
              <a:t>завершившим освоение образовательных программ среднего общего </a:t>
            </a:r>
            <a:r>
              <a:rPr lang="ru-RU" sz="2900" b="1" dirty="0">
                <a:solidFill>
                  <a:srgbClr val="0070C0"/>
                </a:solidFill>
              </a:rPr>
              <a:t>образования, </a:t>
            </a:r>
            <a:r>
              <a:rPr lang="ru-RU" sz="2900" dirty="0">
                <a:solidFill>
                  <a:srgbClr val="FF0000"/>
                </a:solidFill>
              </a:rPr>
              <a:t>имеющим </a:t>
            </a:r>
            <a:r>
              <a:rPr lang="ru-RU" sz="2900" b="1" u="sng" dirty="0">
                <a:solidFill>
                  <a:srgbClr val="FF0000"/>
                </a:solidFill>
              </a:rPr>
              <a:t>итоговые</a:t>
            </a:r>
            <a:r>
              <a:rPr lang="ru-RU" sz="2900" u="sng" dirty="0">
                <a:solidFill>
                  <a:srgbClr val="FF0000"/>
                </a:solidFill>
              </a:rPr>
              <a:t> оценки успеваемости </a:t>
            </a:r>
            <a:r>
              <a:rPr lang="ru-RU" sz="2900" b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"отлично" </a:t>
            </a:r>
            <a:r>
              <a:rPr lang="ru-RU" sz="2900" u="sng" dirty="0">
                <a:solidFill>
                  <a:srgbClr val="FF0000"/>
                </a:solidFill>
              </a:rPr>
              <a:t>по </a:t>
            </a:r>
            <a:r>
              <a:rPr lang="ru-RU" sz="2900" u="sng" dirty="0">
                <a:solidFill>
                  <a:srgbClr val="FF0000"/>
                </a:solidFill>
              </a:rPr>
              <a:t>всем учебным </a:t>
            </a:r>
            <a:r>
              <a:rPr lang="ru-RU" sz="2900" u="sng" dirty="0">
                <a:solidFill>
                  <a:srgbClr val="FF0000"/>
                </a:solidFill>
              </a:rPr>
              <a:t>предметам</a:t>
            </a:r>
            <a:r>
              <a:rPr lang="ru-RU" sz="2900" dirty="0">
                <a:solidFill>
                  <a:srgbClr val="FF0000"/>
                </a:solidFill>
              </a:rPr>
              <a:t>, </a:t>
            </a:r>
            <a:r>
              <a:rPr lang="ru-RU" sz="2900" dirty="0" err="1">
                <a:solidFill>
                  <a:srgbClr val="FF0000"/>
                </a:solidFill>
              </a:rPr>
              <a:t>изучавшимся</a:t>
            </a:r>
            <a:r>
              <a:rPr lang="ru-RU" sz="2900" dirty="0">
                <a:solidFill>
                  <a:srgbClr val="FF0000"/>
                </a:solidFill>
              </a:rPr>
              <a:t> в соответствии с учебным планом, успешно </a:t>
            </a:r>
            <a:r>
              <a:rPr lang="ru-RU" sz="2900" dirty="0">
                <a:solidFill>
                  <a:srgbClr val="FF0000"/>
                </a:solidFill>
              </a:rPr>
              <a:t>прошедшим государственную итоговую </a:t>
            </a:r>
            <a:r>
              <a:rPr lang="ru-RU" sz="2900" dirty="0">
                <a:solidFill>
                  <a:srgbClr val="FF0000"/>
                </a:solidFill>
              </a:rPr>
              <a:t>аттестацию</a:t>
            </a:r>
            <a:r>
              <a:rPr lang="ru-RU" sz="2800" dirty="0">
                <a:solidFill>
                  <a:srgbClr val="FF0000"/>
                </a:solidFill>
              </a:rPr>
              <a:t> (без учёта результатов, полученных при прохождении повторно ГИА)</a:t>
            </a:r>
            <a:r>
              <a:rPr lang="ru-RU" sz="2900" dirty="0">
                <a:solidFill>
                  <a:srgbClr val="FF0000"/>
                </a:solidFill>
              </a:rPr>
              <a:t> </a:t>
            </a:r>
            <a:r>
              <a:rPr lang="ru-RU" sz="2900" b="1" dirty="0">
                <a:solidFill>
                  <a:srgbClr val="FF0000"/>
                </a:solidFill>
              </a:rPr>
              <a:t>и набравшим: </a:t>
            </a:r>
          </a:p>
          <a:p>
            <a:pPr algn="just"/>
            <a:endParaRPr lang="ru-RU" sz="3000" b="1" i="1" dirty="0">
              <a:solidFill>
                <a:srgbClr val="0070C0"/>
              </a:solidFill>
            </a:endParaRPr>
          </a:p>
          <a:p>
            <a:endParaRPr lang="ru-RU" i="1" dirty="0"/>
          </a:p>
        </p:txBody>
      </p:sp>
    </p:spTree>
    <p:extLst>
      <p:ext uri="{BB962C8B-B14F-4D97-AF65-F5344CB8AC3E}">
        <p14:creationId xmlns:p14="http://schemas.microsoft.com/office/powerpoint/2010/main" val="42465185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Грань">
  <a:themeElements>
    <a:clrScheme name="Грань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Грань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Грань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321</TotalTime>
  <Words>877</Words>
  <Application>Microsoft Office PowerPoint</Application>
  <PresentationFormat>Широкоэкранный</PresentationFormat>
  <Paragraphs>57</Paragraphs>
  <Slides>13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9" baseType="lpstr">
      <vt:lpstr>Arial</vt:lpstr>
      <vt:lpstr>Times New Roman</vt:lpstr>
      <vt:lpstr>Trebuchet MS</vt:lpstr>
      <vt:lpstr>Wingdings</vt:lpstr>
      <vt:lpstr>Wingdings 3</vt:lpstr>
      <vt:lpstr>Грань</vt:lpstr>
      <vt:lpstr>Промежуточная и итоговая аттестация учащихся  III уровня обучения</vt:lpstr>
      <vt:lpstr>Нормативные документы:</vt:lpstr>
      <vt:lpstr>Порядок осуществления текущего контроля в части выставления отметок за учебный период (полугодие)  (п.2.12 локального акта «Положение о текущем контроле успеваемости и промежуточной аттестации учащихся» </vt:lpstr>
      <vt:lpstr>Выставление оценок за полугодие производится в соответствии со средней оценкой за период, отображаемой в электронном журнале, следующим образом: </vt:lpstr>
      <vt:lpstr>Аттестат о среднем общем образовании</vt:lpstr>
      <vt:lpstr>Допуск к ГИА </vt:lpstr>
      <vt:lpstr>Выставление итоговых отметок в аттестат</vt:lpstr>
      <vt:lpstr>Выставление итоговых отметок в аттестат  (ПРИКАЗ Минпросвещения РФ от 5 октября 2020 г. N 546) </vt:lpstr>
      <vt:lpstr>Аттестат особого образца I степени  Приказ Министерства просвещения Российской Федерации от 29 сентября 2023 № 730 г. Москва "Об утверждении Порядка и условий выдачи медалей  «За особые успехи в учении» I и II степеней </vt:lpstr>
      <vt:lpstr>Аттестат особого образца I степени</vt:lpstr>
      <vt:lpstr>Аттестат особого образца II степени  Приказ Министерства просвещения Российской Федерации от 29 сентября 2023 № 730 г. Москва "Об утверждении Порядка и условий выдачи медалей  «За особые успехи в учении» I и II степеней </vt:lpstr>
      <vt:lpstr>Аттестат особого образца II степени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Мониторинг качества обученности за 2 полугодие 2018-2019 учебного года</dc:title>
  <dc:creator>Наталья Уварова</dc:creator>
  <cp:lastModifiedBy>Наталья Уварова</cp:lastModifiedBy>
  <cp:revision>23</cp:revision>
  <dcterms:created xsi:type="dcterms:W3CDTF">2019-04-09T12:28:00Z</dcterms:created>
  <dcterms:modified xsi:type="dcterms:W3CDTF">2024-09-18T14:40:22Z</dcterms:modified>
</cp:coreProperties>
</file>